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7AB9-E6CF-4760-BA12-26C1D2A7EBD2}" type="datetimeFigureOut">
              <a:rPr lang="ru-RU" smtClean="0"/>
              <a:t>05.11.2013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4C267-B741-4F2A-83CB-B0F76CCBF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972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7AB9-E6CF-4760-BA12-26C1D2A7EBD2}" type="datetimeFigureOut">
              <a:rPr lang="ru-RU" smtClean="0"/>
              <a:t>05.11.2013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4C267-B741-4F2A-83CB-B0F76CCBF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403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7AB9-E6CF-4760-BA12-26C1D2A7EBD2}" type="datetimeFigureOut">
              <a:rPr lang="ru-RU" smtClean="0"/>
              <a:t>05.11.2013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4C267-B741-4F2A-83CB-B0F76CCBF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548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7AB9-E6CF-4760-BA12-26C1D2A7EBD2}" type="datetimeFigureOut">
              <a:rPr lang="ru-RU" smtClean="0"/>
              <a:t>05.11.2013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4C267-B741-4F2A-83CB-B0F76CCBF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748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7AB9-E6CF-4760-BA12-26C1D2A7EBD2}" type="datetimeFigureOut">
              <a:rPr lang="ru-RU" smtClean="0"/>
              <a:t>05.11.2013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4C267-B741-4F2A-83CB-B0F76CCBF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152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7AB9-E6CF-4760-BA12-26C1D2A7EBD2}" type="datetimeFigureOut">
              <a:rPr lang="ru-RU" smtClean="0"/>
              <a:t>05.11.2013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4C267-B741-4F2A-83CB-B0F76CCBF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649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7AB9-E6CF-4760-BA12-26C1D2A7EBD2}" type="datetimeFigureOut">
              <a:rPr lang="ru-RU" smtClean="0"/>
              <a:t>05.11.2013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4C267-B741-4F2A-83CB-B0F76CCBF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457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7AB9-E6CF-4760-BA12-26C1D2A7EBD2}" type="datetimeFigureOut">
              <a:rPr lang="ru-RU" smtClean="0"/>
              <a:t>05.11.2013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4C267-B741-4F2A-83CB-B0F76CCBF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790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7AB9-E6CF-4760-BA12-26C1D2A7EBD2}" type="datetimeFigureOut">
              <a:rPr lang="ru-RU" smtClean="0"/>
              <a:t>05.11.2013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4C267-B741-4F2A-83CB-B0F76CCBF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229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7AB9-E6CF-4760-BA12-26C1D2A7EBD2}" type="datetimeFigureOut">
              <a:rPr lang="ru-RU" smtClean="0"/>
              <a:t>05.11.2013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4C267-B741-4F2A-83CB-B0F76CCBF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727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7AB9-E6CF-4760-BA12-26C1D2A7EBD2}" type="datetimeFigureOut">
              <a:rPr lang="ru-RU" smtClean="0"/>
              <a:t>05.11.2013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4C267-B741-4F2A-83CB-B0F76CCBF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295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87AB9-E6CF-4760-BA12-26C1D2A7EBD2}" type="datetimeFigureOut">
              <a:rPr lang="ru-RU" smtClean="0"/>
              <a:t>05.11.2013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F4C267-B741-4F2A-83CB-B0F76CCBF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36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2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12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3.xml"/><Relationship Id="rId5" Type="http://schemas.openxmlformats.org/officeDocument/2006/relationships/slide" Target="slide9.xml"/><Relationship Id="rId10" Type="http://schemas.openxmlformats.org/officeDocument/2006/relationships/slide" Target="slide10.xml"/><Relationship Id="rId4" Type="http://schemas.microsoft.com/office/2007/relationships/hdphoto" Target="../media/hdphoto1.wdp"/><Relationship Id="rId9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Peru_Machu_Picchu_Sunrise.jpg?uselang=ru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Gravkammare_2.jpg?uselang=ru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Taj_Mahal_2012.jpg?uselang=ru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Cristo_Redentor_-_Rio_de_Janeiro,_Brasil.jpg?uselang=ru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image" Target="../media/image14.jpeg"/><Relationship Id="rId4" Type="http://schemas.openxmlformats.org/officeDocument/2006/relationships/hyperlink" Target="http://commons.wikimedia.org/wiki/File:El_Castillo_Stitch_2008_Edit_1.jpg?uselang=r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clipday.ru/wp-content/uploads/2009/06/earth-concep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34" y="-1"/>
            <a:ext cx="9150234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1700808"/>
            <a:ext cx="4176464" cy="318822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249831"/>
              </a:avLst>
            </a:prstTxWarp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СЕМЬ ЧУДЕС СВЕТА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208135" y="5589240"/>
            <a:ext cx="5940152" cy="144016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  <a:latin typeface="Book Antiqua" panose="02040602050305030304" pitchFamily="18" charset="0"/>
                <a:ea typeface="Batang" panose="02030600000101010101" pitchFamily="18" charset="-127"/>
              </a:rPr>
              <a:t>Выполнила:</a:t>
            </a:r>
          </a:p>
          <a:p>
            <a:pPr marL="0" indent="0">
              <a:buNone/>
            </a:pPr>
            <a:r>
              <a:rPr lang="ru-RU" sz="2400" dirty="0" err="1" smtClean="0">
                <a:solidFill>
                  <a:schemeClr val="bg1">
                    <a:lumMod val="50000"/>
                  </a:schemeClr>
                </a:solidFill>
                <a:latin typeface="Book Antiqua" panose="02040602050305030304" pitchFamily="18" charset="0"/>
                <a:ea typeface="Batang" panose="02030600000101010101" pitchFamily="18" charset="-127"/>
              </a:rPr>
              <a:t>Ванюрина</a:t>
            </a:r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  <a:latin typeface="Book Antiqua" panose="02040602050305030304" pitchFamily="18" charset="0"/>
                <a:ea typeface="Batang" panose="02030600000101010101" pitchFamily="18" charset="-127"/>
              </a:rPr>
              <a:t> Анастасия Викторовна,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  <a:latin typeface="Book Antiqua" panose="02040602050305030304" pitchFamily="18" charset="0"/>
                <a:ea typeface="Batang" panose="02030600000101010101" pitchFamily="18" charset="-127"/>
              </a:rPr>
              <a:t>учитель информатики МБОУ СОШ №1 </a:t>
            </a:r>
            <a:endParaRPr lang="ru-RU" sz="2400" dirty="0">
              <a:solidFill>
                <a:schemeClr val="bg1">
                  <a:lumMod val="50000"/>
                </a:schemeClr>
              </a:solidFill>
              <a:latin typeface="Book Antiqua" panose="02040602050305030304" pitchFamily="18" charset="0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41190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://pedsovet.su/_ld/265/091777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0" y="-60543"/>
            <a:ext cx="9144000" cy="6883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57200" y="-9939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>
              <a:spcBef>
                <a:spcPct val="0"/>
              </a:spcBef>
              <a:buNone/>
              <a:defRPr sz="6000" b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effectLst/>
              </a:rPr>
              <a:t>Комплекс пирамид в Гизе</a:t>
            </a:r>
            <a:r>
              <a:rPr lang="ru-RU" dirty="0" smtClean="0">
                <a:effectLst/>
              </a:rPr>
              <a:t>́</a:t>
            </a:r>
            <a:r>
              <a:rPr lang="ru-RU" dirty="0"/>
              <a:t> </a:t>
            </a:r>
          </a:p>
        </p:txBody>
      </p:sp>
      <p:pic>
        <p:nvPicPr>
          <p:cNvPr id="5" name="Рисунок 4" descr="http://upload.wikimedia.org/wikipedia/commons/thumb/a/af/All_Gizah_Pyramids.jpg/300px-All_Gizah_Pyramids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059757"/>
            <a:ext cx="3898776" cy="25861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upload.wikimedia.org/wikipedia/commons/thumb/d/d6/Giza_sfinge_e_piramidi.jpg/300px-Giza_sfinge_e_piramidi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933056"/>
            <a:ext cx="3898776" cy="258618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4572000" y="1620083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/>
              <a:t>Н</a:t>
            </a:r>
            <a:r>
              <a:rPr lang="ru-RU" sz="2000" dirty="0" smtClean="0"/>
              <a:t>аходится </a:t>
            </a:r>
            <a:r>
              <a:rPr lang="ru-RU" sz="2000" dirty="0"/>
              <a:t>на плато Гиза в пригороде Каира, Египет. Этот комплекс древних памятников находится на расстоянии около 8 км по направлению в центр пустыни от старого города Гиза на реке Нил, примерно в 25 км к юго-западу от центра Каира. Постройки были созданы в Древнем царстве Древнего Египта во время правления IV—VI династий (XXVI—XXIII века до н. э.).</a:t>
            </a:r>
          </a:p>
          <a:p>
            <a:r>
              <a:rPr lang="ru-RU" sz="2000" dirty="0"/>
              <a:t>Пирамида Хеопса (</a:t>
            </a:r>
            <a:r>
              <a:rPr lang="ru-RU" sz="2000" dirty="0" err="1"/>
              <a:t>Хуфу</a:t>
            </a:r>
            <a:r>
              <a:rPr lang="ru-RU" sz="2000" dirty="0"/>
              <a:t>) является единственным оставшимся памятником из семи чудес древнего мира.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480956" y="1035007"/>
            <a:ext cx="27540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почётный кандидат</a:t>
            </a:r>
          </a:p>
        </p:txBody>
      </p:sp>
      <p:sp>
        <p:nvSpPr>
          <p:cNvPr id="9" name="4-конечная звезда 8">
            <a:hlinkClick r:id="rId5" action="ppaction://hlinksldjump"/>
          </p:cNvPr>
          <p:cNvSpPr/>
          <p:nvPr/>
        </p:nvSpPr>
        <p:spPr>
          <a:xfrm>
            <a:off x="7885555" y="5659648"/>
            <a:ext cx="1078933" cy="1081720"/>
          </a:xfrm>
          <a:prstGeom prst="star4">
            <a:avLst>
              <a:gd name="adj" fmla="val 17226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431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8" y="251586"/>
            <a:ext cx="9119422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4-конечная звезда 2">
            <a:hlinkClick r:id="rId5" action="ppaction://hlinksldjump"/>
          </p:cNvPr>
          <p:cNvSpPr/>
          <p:nvPr/>
        </p:nvSpPr>
        <p:spPr>
          <a:xfrm>
            <a:off x="1907704" y="2275384"/>
            <a:ext cx="576064" cy="577552"/>
          </a:xfrm>
          <a:prstGeom prst="star4">
            <a:avLst>
              <a:gd name="adj" fmla="val 17226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4-конечная звезда 16">
            <a:hlinkClick r:id="rId6" action="ppaction://hlinksldjump"/>
          </p:cNvPr>
          <p:cNvSpPr/>
          <p:nvPr/>
        </p:nvSpPr>
        <p:spPr>
          <a:xfrm>
            <a:off x="5896161" y="1884905"/>
            <a:ext cx="576064" cy="577552"/>
          </a:xfrm>
          <a:prstGeom prst="star4">
            <a:avLst>
              <a:gd name="adj" fmla="val 17226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4-конечная звезда 17">
            <a:hlinkClick r:id="rId7" action="ppaction://hlinksldjump"/>
          </p:cNvPr>
          <p:cNvSpPr/>
          <p:nvPr/>
        </p:nvSpPr>
        <p:spPr>
          <a:xfrm>
            <a:off x="6444208" y="1307353"/>
            <a:ext cx="576064" cy="577552"/>
          </a:xfrm>
          <a:prstGeom prst="star4">
            <a:avLst>
              <a:gd name="adj" fmla="val 17226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4-конечная звезда 18">
            <a:hlinkClick r:id="rId8" action="ppaction://hlinksldjump"/>
          </p:cNvPr>
          <p:cNvSpPr/>
          <p:nvPr/>
        </p:nvSpPr>
        <p:spPr>
          <a:xfrm>
            <a:off x="2976392" y="3708714"/>
            <a:ext cx="576064" cy="577552"/>
          </a:xfrm>
          <a:prstGeom prst="star4">
            <a:avLst>
              <a:gd name="adj" fmla="val 17226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4-конечная звезда 19">
            <a:hlinkClick r:id="rId9" action="ppaction://hlinksldjump"/>
          </p:cNvPr>
          <p:cNvSpPr/>
          <p:nvPr/>
        </p:nvSpPr>
        <p:spPr>
          <a:xfrm>
            <a:off x="2195736" y="3356992"/>
            <a:ext cx="576064" cy="577552"/>
          </a:xfrm>
          <a:prstGeom prst="star4">
            <a:avLst>
              <a:gd name="adj" fmla="val 17226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4-конечная звезда 20">
            <a:hlinkClick r:id="rId10" action="ppaction://hlinksldjump"/>
          </p:cNvPr>
          <p:cNvSpPr/>
          <p:nvPr/>
        </p:nvSpPr>
        <p:spPr>
          <a:xfrm>
            <a:off x="4644008" y="1988840"/>
            <a:ext cx="576064" cy="577552"/>
          </a:xfrm>
          <a:prstGeom prst="star4">
            <a:avLst>
              <a:gd name="adj" fmla="val 17226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4-конечная звезда 21">
            <a:hlinkClick r:id="rId11" action="ppaction://hlinksldjump"/>
          </p:cNvPr>
          <p:cNvSpPr/>
          <p:nvPr/>
        </p:nvSpPr>
        <p:spPr>
          <a:xfrm>
            <a:off x="4296257" y="1196752"/>
            <a:ext cx="576064" cy="577552"/>
          </a:xfrm>
          <a:prstGeom prst="star4">
            <a:avLst>
              <a:gd name="adj" fmla="val 17226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4-конечная звезда 22">
            <a:hlinkClick r:id="rId12" action="ppaction://hlinksldjump"/>
          </p:cNvPr>
          <p:cNvSpPr/>
          <p:nvPr/>
        </p:nvSpPr>
        <p:spPr>
          <a:xfrm>
            <a:off x="5004048" y="1697832"/>
            <a:ext cx="576064" cy="577552"/>
          </a:xfrm>
          <a:prstGeom prst="star4">
            <a:avLst>
              <a:gd name="adj" fmla="val 17226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кругленный прямоугольник 1">
            <a:hlinkClick r:id="" action="ppaction://hlinkshowjump?jump=endshow"/>
          </p:cNvPr>
          <p:cNvSpPr/>
          <p:nvPr/>
        </p:nvSpPr>
        <p:spPr>
          <a:xfrm>
            <a:off x="7884368" y="5949280"/>
            <a:ext cx="1008112" cy="792088"/>
          </a:xfrm>
          <a:prstGeom prst="roundRect">
            <a:avLst>
              <a:gd name="adj" fmla="val 39066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выход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2852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pedsovet.su/_ld/265/09177714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КОЛИЗЕЙ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97222" y="1556792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Наиболее </a:t>
            </a:r>
            <a:r>
              <a:rPr lang="ru-RU" sz="2000" dirty="0"/>
              <a:t>известное и одно из самых грандиозных сооружений </a:t>
            </a:r>
            <a:r>
              <a:rPr lang="ru-RU" sz="2000" dirty="0" smtClean="0"/>
              <a:t>Древнего Рима, </a:t>
            </a:r>
            <a:r>
              <a:rPr lang="ru-RU" sz="2000" dirty="0"/>
              <a:t>сохранившихся до нашего </a:t>
            </a:r>
            <a:r>
              <a:rPr lang="ru-RU" sz="2000" dirty="0" smtClean="0"/>
              <a:t>времени. </a:t>
            </a:r>
            <a:r>
              <a:rPr lang="ru-RU" sz="2000" dirty="0"/>
              <a:t>Находится в </a:t>
            </a:r>
            <a:r>
              <a:rPr lang="ru-RU" sz="2000" dirty="0" smtClean="0"/>
              <a:t>Италии. Автор проекта неизвестен. Основатель император </a:t>
            </a:r>
            <a:r>
              <a:rPr lang="ru-RU" sz="2000" dirty="0" err="1" smtClean="0"/>
              <a:t>Веспасион</a:t>
            </a:r>
            <a:r>
              <a:rPr lang="ru-RU" sz="2000" dirty="0" smtClean="0"/>
              <a:t>. Дата основания 72 год.</a:t>
            </a:r>
            <a:r>
              <a:rPr lang="ru-RU" sz="2000" dirty="0"/>
              <a:t> Строительство мира велось на протяжении восьми </a:t>
            </a:r>
            <a:r>
              <a:rPr lang="ru-RU" sz="2000" dirty="0" smtClean="0"/>
              <a:t>лет.</a:t>
            </a:r>
            <a:endParaRPr lang="ru-RU" sz="2000" dirty="0"/>
          </a:p>
        </p:txBody>
      </p:sp>
      <p:pic>
        <p:nvPicPr>
          <p:cNvPr id="5" name="Рисунок 4" descr="Колизей. Апрель 2007 года.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365104"/>
            <a:ext cx="3804968" cy="223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upload.wikimedia.org/wikipedia/commons/thumb/0/0b/Colosseum._Half_cross_section.jpg/220px-Colosseum._Half_cross_section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99" y="2030104"/>
            <a:ext cx="3429333" cy="456724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4320480" y="4147437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051540" y="971247"/>
            <a:ext cx="72648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от</a:t>
            </a:r>
            <a:r>
              <a:rPr lang="ru-RU" sz="2800" dirty="0"/>
              <a:t> лат. </a:t>
            </a:r>
            <a:r>
              <a:rPr lang="la-Latn" sz="2800" i="1" dirty="0"/>
              <a:t>colosseus</a:t>
            </a:r>
            <a:r>
              <a:rPr lang="ru-RU" sz="2800" dirty="0"/>
              <a:t> — громадный, </a:t>
            </a:r>
            <a:r>
              <a:rPr lang="ru-RU" sz="2800" dirty="0" smtClean="0"/>
              <a:t>колоссальный</a:t>
            </a:r>
            <a:endParaRPr lang="en-US" sz="2800" dirty="0"/>
          </a:p>
        </p:txBody>
      </p:sp>
      <p:sp>
        <p:nvSpPr>
          <p:cNvPr id="12" name="4-конечная звезда 11">
            <a:hlinkClick r:id="rId6" action="ppaction://hlinksldjump"/>
          </p:cNvPr>
          <p:cNvSpPr/>
          <p:nvPr/>
        </p:nvSpPr>
        <p:spPr>
          <a:xfrm>
            <a:off x="7885555" y="116632"/>
            <a:ext cx="1078933" cy="1081720"/>
          </a:xfrm>
          <a:prstGeom prst="star4">
            <a:avLst>
              <a:gd name="adj" fmla="val 17226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679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edsovet.su/_ld/265/091777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-27384"/>
            <a:ext cx="9144000" cy="6883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11615" y="1457489"/>
            <a:ext cx="830885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dirty="0" smtClean="0"/>
              <a:t>Крупнейший</a:t>
            </a:r>
            <a:r>
              <a:rPr lang="ru-RU" altLang="ru-RU" sz="2000" dirty="0"/>
              <a:t> памятник архитектуры. </a:t>
            </a:r>
            <a:r>
              <a:rPr lang="ru-RU" sz="2000" dirty="0"/>
              <a:t>Охраняется государством. Часть объекта Всемирного наследия ЮНЕСКО</a:t>
            </a:r>
            <a:r>
              <a:rPr lang="ru-RU" sz="2000" dirty="0" smtClean="0"/>
              <a:t>.</a:t>
            </a:r>
            <a:endParaRPr lang="ru-RU" altLang="ru-RU" sz="2000" dirty="0"/>
          </a:p>
          <a:p>
            <a:r>
              <a:rPr lang="ru-RU" altLang="ru-RU" sz="2000" dirty="0"/>
              <a:t>Проходит по северному Китаю на протяжении 8851,9 </a:t>
            </a:r>
            <a:r>
              <a:rPr lang="ru-RU" altLang="ru-RU" sz="2000" dirty="0" smtClean="0"/>
              <a:t>км (с </a:t>
            </a:r>
            <a:r>
              <a:rPr lang="ru-RU" altLang="ru-RU" sz="2000" dirty="0"/>
              <a:t>учётом ответвлений).  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ВЕЛИКАЯ КИТАЙСКАЯ СТЕНА</a:t>
            </a:r>
            <a:endParaRPr lang="ru-RU" sz="4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7" name="Рисунок 6" descr="File:20090529 Great Wall 818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44" y="2816583"/>
            <a:ext cx="5940425" cy="395033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4-конечная звезда 7">
            <a:hlinkClick r:id="rId4" action="ppaction://hlinksldjump"/>
          </p:cNvPr>
          <p:cNvSpPr/>
          <p:nvPr/>
        </p:nvSpPr>
        <p:spPr>
          <a:xfrm>
            <a:off x="7790289" y="5517232"/>
            <a:ext cx="1078933" cy="1081720"/>
          </a:xfrm>
          <a:prstGeom prst="star4">
            <a:avLst>
              <a:gd name="adj" fmla="val 17226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908720"/>
            <a:ext cx="79208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/>
              <a:t>万里长城</a:t>
            </a:r>
            <a:r>
              <a:rPr lang="ru-RU" sz="2800" dirty="0"/>
              <a:t>  </a:t>
            </a:r>
            <a:r>
              <a:rPr lang="ru-RU" altLang="ru-RU" sz="2800" dirty="0"/>
              <a:t>буквально «Длинная стена в 10 000 ли»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583222" y="2858160"/>
            <a:ext cx="24532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dirty="0"/>
              <a:t>Длина же самой стены от края до края — 2500 километров.</a:t>
            </a:r>
          </a:p>
          <a:p>
            <a:r>
              <a:rPr lang="ru-RU" altLang="ru-RU" sz="2000" dirty="0"/>
              <a:t>Строительство </a:t>
            </a:r>
            <a:r>
              <a:rPr lang="ru-RU" sz="2000" dirty="0"/>
              <a:t>III век до н. э—1644.</a:t>
            </a: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1349374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edsovet.su/_ld/265/091777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Ма́чу-Пи́кчу</a:t>
            </a:r>
            <a:r>
              <a:rPr lang="ru-RU" sz="6000" dirty="0"/>
              <a:t> 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5" name="Рисунок 4" descr="Peru Machu Picchu Sunrise.jpg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39" y="1628800"/>
            <a:ext cx="2664296" cy="354884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upload.wikimedia.org/wikipedia/commons/thumb/5/59/Machupicchu_intihuatana.JPG/200px-Machupicchu_intihuatana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797152"/>
            <a:ext cx="2664296" cy="199822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300539" y="980728"/>
            <a:ext cx="85919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кечуа: </a:t>
            </a:r>
            <a:r>
              <a:rPr lang="ru-RU" sz="2800" i="1" dirty="0" err="1"/>
              <a:t>Machu</a:t>
            </a:r>
            <a:r>
              <a:rPr lang="ru-RU" sz="2800" i="1" dirty="0"/>
              <a:t> </a:t>
            </a:r>
            <a:r>
              <a:rPr lang="ru-RU" sz="2800" i="1" dirty="0" err="1"/>
              <a:t>Pikchu</a:t>
            </a:r>
            <a:r>
              <a:rPr lang="ru-RU" sz="2800" dirty="0"/>
              <a:t>, в переводе — «старая вершина»</a:t>
            </a:r>
          </a:p>
        </p:txBody>
      </p:sp>
      <p:sp>
        <p:nvSpPr>
          <p:cNvPr id="8" name="4-конечная звезда 7">
            <a:hlinkClick r:id="rId6" action="ppaction://hlinksldjump"/>
          </p:cNvPr>
          <p:cNvSpPr/>
          <p:nvPr/>
        </p:nvSpPr>
        <p:spPr>
          <a:xfrm>
            <a:off x="7885555" y="44624"/>
            <a:ext cx="1078933" cy="1081720"/>
          </a:xfrm>
          <a:prstGeom prst="star4">
            <a:avLst>
              <a:gd name="adj" fmla="val 17226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131840" y="1628800"/>
            <a:ext cx="583264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Город </a:t>
            </a:r>
            <a:r>
              <a:rPr lang="ru-RU" sz="2000" dirty="0"/>
              <a:t>древней Америки, находящийся на территории современного Перу, на вершине горного хребта на высоте 2450 метров над уровнем моря, господствуя над долиной </a:t>
            </a:r>
            <a:r>
              <a:rPr lang="ru-RU" sz="2000" dirty="0" smtClean="0"/>
              <a:t>реки </a:t>
            </a:r>
            <a:r>
              <a:rPr lang="ru-RU" sz="2000" dirty="0" err="1" smtClean="0"/>
              <a:t>Урубамбы</a:t>
            </a:r>
            <a:r>
              <a:rPr lang="ru-RU" sz="2000" dirty="0"/>
              <a:t>. </a:t>
            </a:r>
          </a:p>
          <a:p>
            <a:r>
              <a:rPr lang="ru-RU" sz="2000" dirty="0"/>
              <a:t>Также Мачу-Пикчу часто называют «город в небесах» или «город среди облаков», иногда называют «потерянным </a:t>
            </a:r>
            <a:r>
              <a:rPr lang="ru-RU" sz="2000" dirty="0" smtClean="0"/>
              <a:t>городом инков</a:t>
            </a:r>
            <a:r>
              <a:rPr lang="ru-RU" sz="2000" dirty="0"/>
              <a:t>». Некоторые археологи полагают, что этот город был создан как священный горный приют великим правителем </a:t>
            </a:r>
            <a:r>
              <a:rPr lang="ru-RU" sz="2000" dirty="0" smtClean="0"/>
              <a:t>инков Пачакутеком</a:t>
            </a:r>
            <a:r>
              <a:rPr lang="ru-RU" sz="2000" dirty="0"/>
              <a:t> </a:t>
            </a:r>
            <a:r>
              <a:rPr lang="ru-RU" sz="2000" dirty="0" smtClean="0"/>
              <a:t>приблизительно </a:t>
            </a:r>
            <a:r>
              <a:rPr lang="ru-RU" sz="2000" dirty="0"/>
              <a:t>в 1440 </a:t>
            </a:r>
            <a:r>
              <a:rPr lang="ru-RU" sz="2000" dirty="0" smtClean="0"/>
              <a:t>году</a:t>
            </a:r>
            <a:endParaRPr lang="ru-RU" sz="2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17458" y="5373216"/>
            <a:ext cx="57307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и функционировал до 1532 года, когда испанцы вторглись на территорию империи </a:t>
            </a:r>
            <a:r>
              <a:rPr lang="ru-RU" sz="2000" dirty="0" smtClean="0"/>
              <a:t>инков.</a:t>
            </a:r>
          </a:p>
          <a:p>
            <a:r>
              <a:rPr lang="ru-RU" sz="2000" dirty="0" smtClean="0"/>
              <a:t>В </a:t>
            </a:r>
            <a:r>
              <a:rPr lang="ru-RU" sz="2000" dirty="0"/>
              <a:t>1532 году все его жители таинственно исчезли.</a:t>
            </a:r>
          </a:p>
        </p:txBody>
      </p:sp>
    </p:spTree>
    <p:extLst>
      <p:ext uri="{BB962C8B-B14F-4D97-AF65-F5344CB8AC3E}">
        <p14:creationId xmlns:p14="http://schemas.microsoft.com/office/powerpoint/2010/main" val="3586275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://pedsovet.su/_ld/265/091777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spcBef>
                <a:spcPct val="0"/>
              </a:spcBef>
              <a:buNone/>
              <a:defRPr sz="6000" b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err="1"/>
              <a:t>Пе́тра</a:t>
            </a:r>
            <a:r>
              <a:rPr lang="ru-RU" dirty="0"/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33667" y="1052736"/>
            <a:ext cx="4676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араб. </a:t>
            </a:r>
            <a:r>
              <a:rPr lang="ru-RU" sz="2800" dirty="0" err="1"/>
              <a:t>البتراء</a:t>
            </a:r>
            <a:r>
              <a:rPr lang="ru-RU" sz="2800" dirty="0"/>
              <a:t>‎‎) — древний город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48472" y="1744355"/>
            <a:ext cx="4572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Столица</a:t>
            </a:r>
            <a:r>
              <a:rPr lang="ru-RU" sz="2000" dirty="0"/>
              <a:t> Идумеи (Едома), позже столица Набатейского царства. Расположен на территории современной Иордании, на высоте более 900 м над уровнем моря и 660 м над окружающей местностью, </a:t>
            </a:r>
            <a:r>
              <a:rPr lang="ru-RU" sz="2000" dirty="0" smtClean="0"/>
              <a:t>долиной </a:t>
            </a:r>
            <a:r>
              <a:rPr lang="ru-RU" sz="2000" dirty="0" err="1" smtClean="0"/>
              <a:t>Аравы</a:t>
            </a:r>
            <a:r>
              <a:rPr lang="ru-RU" sz="2000" dirty="0"/>
              <a:t>, в узком каньоне </a:t>
            </a:r>
            <a:r>
              <a:rPr lang="ru-RU" sz="2000" dirty="0" smtClean="0"/>
              <a:t>Сик.</a:t>
            </a:r>
            <a:endParaRPr lang="ru-RU" sz="2000" dirty="0"/>
          </a:p>
          <a:p>
            <a:r>
              <a:rPr lang="ru-RU" sz="2000" dirty="0"/>
              <a:t>Проход в долину — через ущелья, расположенные на севере и на юге, тогда как с востока и запада скалы отвесно обрываются, образуя естественные стены до 60 м в высоту. Неподалёку от Петры расположены скальный храм Ад-</a:t>
            </a:r>
            <a:r>
              <a:rPr lang="ru-RU" sz="2000" dirty="0" err="1"/>
              <a:t>Дэйр</a:t>
            </a:r>
            <a:r>
              <a:rPr lang="ru-RU" sz="2000" dirty="0"/>
              <a:t> </a:t>
            </a:r>
            <a:r>
              <a:rPr lang="ru-RU" sz="2000" dirty="0" smtClean="0"/>
              <a:t>и могила </a:t>
            </a:r>
            <a:r>
              <a:rPr lang="ru-RU" sz="2000" dirty="0"/>
              <a:t>Аарона.</a:t>
            </a:r>
          </a:p>
        </p:txBody>
      </p:sp>
      <p:pic>
        <p:nvPicPr>
          <p:cNvPr id="7" name="Рисунок 6" descr="Общий вид Петры">
            <a:hlinkClick r:id="rId3" tooltip="&quot;Общий вид Петры&quot;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18" y="1654349"/>
            <a:ext cx="3149802" cy="1990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upload.wikimedia.org/wikipedia/commons/thumb/3/37/Treasury_Petra_Jordan.jpg/220px-Treasury_Petra_Jordan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372" y="3839294"/>
            <a:ext cx="2095500" cy="26860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4-конечная звезда 8">
            <a:hlinkClick r:id="rId6" action="ppaction://hlinksldjump"/>
          </p:cNvPr>
          <p:cNvSpPr/>
          <p:nvPr/>
        </p:nvSpPr>
        <p:spPr>
          <a:xfrm>
            <a:off x="7885555" y="116632"/>
            <a:ext cx="1078933" cy="1081720"/>
          </a:xfrm>
          <a:prstGeom prst="star4">
            <a:avLst>
              <a:gd name="adj" fmla="val 17226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76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edsovet.su/_ld/265/091777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1052736"/>
            <a:ext cx="8352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хинди </a:t>
            </a:r>
            <a:r>
              <a:rPr lang="hi-IN" sz="2800" dirty="0"/>
              <a:t>ताज महल</a:t>
            </a:r>
            <a:r>
              <a:rPr lang="ru-RU" sz="2800" dirty="0"/>
              <a:t>, англ. </a:t>
            </a:r>
            <a:r>
              <a:rPr lang="ru-RU" sz="2800" i="1" dirty="0" err="1"/>
              <a:t>Taj</a:t>
            </a:r>
            <a:r>
              <a:rPr lang="ru-RU" sz="2800" i="1" dirty="0"/>
              <a:t> </a:t>
            </a:r>
            <a:r>
              <a:rPr lang="ru-RU" sz="2800" i="1" dirty="0" err="1" smtClean="0"/>
              <a:t>Mahal</a:t>
            </a:r>
            <a:r>
              <a:rPr lang="ru-RU" sz="2800" dirty="0"/>
              <a:t> </a:t>
            </a:r>
            <a:r>
              <a:rPr lang="ru-RU" sz="2800" dirty="0" smtClean="0"/>
              <a:t>—</a:t>
            </a:r>
            <a:r>
              <a:rPr lang="ru-RU" sz="2800" dirty="0"/>
              <a:t> мавзолей-мечеть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spcBef>
                <a:spcPct val="0"/>
              </a:spcBef>
              <a:buNone/>
              <a:defRPr sz="6000" b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err="1">
                <a:effectLst/>
              </a:rPr>
              <a:t>Тадж-Маха́л</a:t>
            </a:r>
            <a:r>
              <a:rPr lang="ru-RU" dirty="0"/>
              <a:t>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7200" y="2517864"/>
            <a:ext cx="82296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Находится </a:t>
            </a:r>
            <a:r>
              <a:rPr lang="ru-RU" sz="2000" dirty="0"/>
              <a:t>в </a:t>
            </a:r>
            <a:r>
              <a:rPr lang="ru-RU" sz="2000" dirty="0" smtClean="0"/>
              <a:t>Индии, </a:t>
            </a:r>
            <a:r>
              <a:rPr lang="ru-RU" sz="2000" dirty="0"/>
              <a:t>на берегу реки </a:t>
            </a:r>
            <a:r>
              <a:rPr lang="ru-RU" sz="2000" dirty="0" smtClean="0"/>
              <a:t>Джамна</a:t>
            </a:r>
            <a:r>
              <a:rPr lang="ru-RU" sz="2000" dirty="0"/>
              <a:t>.</a:t>
            </a:r>
            <a:r>
              <a:rPr lang="ru-RU" sz="2000" dirty="0" smtClean="0"/>
              <a:t> </a:t>
            </a:r>
            <a:r>
              <a:rPr lang="ru-RU" sz="2000" dirty="0"/>
              <a:t>Построен по приказу потомкаТамерлана — падишаха Империи Великих Моголов Шах-</a:t>
            </a:r>
            <a:r>
              <a:rPr lang="ru-RU" sz="2000" dirty="0" err="1"/>
              <a:t>Джахана</a:t>
            </a:r>
            <a:r>
              <a:rPr lang="ru-RU" sz="2000" dirty="0"/>
              <a:t> в память о жене Мумтаз-Махал, умершей при родах четырнадцатого ребёнка (позже здесь был похоронен и сам Шах-</a:t>
            </a:r>
            <a:r>
              <a:rPr lang="ru-RU" sz="2000" dirty="0" err="1"/>
              <a:t>Джахан</a:t>
            </a:r>
            <a:r>
              <a:rPr lang="ru-RU" sz="2000" dirty="0" smtClean="0"/>
              <a:t>). </a:t>
            </a:r>
            <a:r>
              <a:rPr lang="ru-RU" sz="2000" dirty="0"/>
              <a:t>Время строительства относится примерно к 1630—1652 годам.</a:t>
            </a:r>
          </a:p>
        </p:txBody>
      </p:sp>
      <p:pic>
        <p:nvPicPr>
          <p:cNvPr id="8" name="Рисунок 7" descr="Мавзолей Тадж-Махал">
            <a:hlinkClick r:id="rId3" tooltip="&quot;Мавзолей Тадж-Махал&quot;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934" y="4187729"/>
            <a:ext cx="4199866" cy="241492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496144" y="1484784"/>
            <a:ext cx="81906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По признанию ЮНЕСКО это «жемчужина </a:t>
            </a:r>
            <a:r>
              <a:rPr lang="ru-RU" sz="2000" dirty="0"/>
              <a:t>мусульманского искусства в Индии, </a:t>
            </a:r>
            <a:r>
              <a:rPr lang="ru-RU" sz="2000" dirty="0" smtClean="0"/>
              <a:t>один </a:t>
            </a:r>
            <a:r>
              <a:rPr lang="ru-RU" sz="2000" dirty="0"/>
              <a:t>из общепризнанных шедевров наследия, которым восхищаются во всём мире».</a:t>
            </a:r>
          </a:p>
        </p:txBody>
      </p:sp>
      <p:sp>
        <p:nvSpPr>
          <p:cNvPr id="10" name="4-конечная звезда 9">
            <a:hlinkClick r:id="rId5" action="ppaction://hlinksldjump"/>
          </p:cNvPr>
          <p:cNvSpPr/>
          <p:nvPr/>
        </p:nvSpPr>
        <p:spPr>
          <a:xfrm>
            <a:off x="7885555" y="116632"/>
            <a:ext cx="1078933" cy="1081720"/>
          </a:xfrm>
          <a:prstGeom prst="star4">
            <a:avLst>
              <a:gd name="adj" fmla="val 17226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305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://pedsovet.su/_ld/265/091777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3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>
              <a:spcBef>
                <a:spcPct val="0"/>
              </a:spcBef>
              <a:buNone/>
              <a:defRPr sz="6000" b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err="1">
                <a:effectLst/>
              </a:rPr>
              <a:t>Ста́туя</a:t>
            </a:r>
            <a:r>
              <a:rPr lang="ru-RU" dirty="0">
                <a:effectLst/>
              </a:rPr>
              <a:t> Христа́-</a:t>
            </a:r>
            <a:r>
              <a:rPr lang="ru-RU" dirty="0" err="1">
                <a:effectLst/>
              </a:rPr>
              <a:t>Искупи́теля</a:t>
            </a:r>
            <a:r>
              <a:rPr lang="ru-RU" dirty="0"/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2366" y="5661248"/>
            <a:ext cx="83632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знаменитая статуя Христа с распростёртыми руками на вершине горы Корковаду в Рио-де-Жанейро. Является символом Рио-де-Жанейро и Бразилии в целом.</a:t>
            </a:r>
          </a:p>
        </p:txBody>
      </p:sp>
      <p:pic>
        <p:nvPicPr>
          <p:cNvPr id="6" name="Рисунок 5" descr="Cristo Redentor - Rio de Janeiro, Brasil.jpg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75" y="1162400"/>
            <a:ext cx="2762250" cy="414337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4-конечная звезда 6">
            <a:hlinkClick r:id="rId5" action="ppaction://hlinksldjump"/>
          </p:cNvPr>
          <p:cNvSpPr/>
          <p:nvPr/>
        </p:nvSpPr>
        <p:spPr>
          <a:xfrm>
            <a:off x="7885555" y="4507520"/>
            <a:ext cx="1078933" cy="1081720"/>
          </a:xfrm>
          <a:prstGeom prst="star4">
            <a:avLst>
              <a:gd name="adj" fmla="val 17226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463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://pedsovet.su/_ld/265/091777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0" y="-60543"/>
            <a:ext cx="9144000" cy="6883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57200" y="-9939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spcBef>
                <a:spcPct val="0"/>
              </a:spcBef>
              <a:buNone/>
              <a:defRPr sz="6000" b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err="1">
                <a:effectLst/>
              </a:rPr>
              <a:t>Чиче́н-Ица</a:t>
            </a:r>
            <a:r>
              <a:rPr lang="ru-RU" dirty="0">
                <a:effectLst/>
              </a:rPr>
              <a:t>́</a:t>
            </a:r>
            <a:r>
              <a:rPr lang="ru-RU" dirty="0"/>
              <a:t>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98326" y="1883733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Политический </a:t>
            </a:r>
            <a:r>
              <a:rPr lang="ru-RU" sz="2000" dirty="0"/>
              <a:t>и культурный центр майя на севере полуострова </a:t>
            </a:r>
            <a:r>
              <a:rPr lang="ru-RU" sz="2000" dirty="0" smtClean="0"/>
              <a:t>Юкатан (</a:t>
            </a:r>
            <a:r>
              <a:rPr lang="ru-RU" sz="2000" dirty="0"/>
              <a:t>Мексика). Священный город народа Ица, расположен в 120 километрах к востоку от города Мерида, столицы Юкатана, Мексика. </a:t>
            </a:r>
            <a:r>
              <a:rPr lang="ru-RU" sz="2000" dirty="0" smtClean="0"/>
              <a:t>Ар­хеологи </a:t>
            </a:r>
            <a:r>
              <a:rPr lang="ru-RU" sz="2000" dirty="0"/>
              <a:t>считают его одним из религиозных «мест силы», связанных с культурой майя.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1374" y="1052736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исп. </a:t>
            </a:r>
            <a:r>
              <a:rPr lang="es-ES" sz="2400" i="1" dirty="0"/>
              <a:t>Chichén Itzá</a:t>
            </a:r>
            <a:r>
              <a:rPr lang="ru-RU" sz="2400" dirty="0"/>
              <a:t>, аст. </a:t>
            </a:r>
            <a:r>
              <a:rPr lang="ru-RU" sz="2400" i="1" dirty="0" err="1"/>
              <a:t>Chichen</a:t>
            </a:r>
            <a:r>
              <a:rPr lang="ru-RU" sz="2400" i="1" dirty="0"/>
              <a:t> </a:t>
            </a:r>
            <a:r>
              <a:rPr lang="ru-RU" sz="2400" i="1" dirty="0" err="1" smtClean="0"/>
              <a:t>Itzā</a:t>
            </a:r>
            <a:r>
              <a:rPr lang="ru-RU" sz="2400" i="1" dirty="0" smtClean="0"/>
              <a:t> - </a:t>
            </a:r>
            <a:r>
              <a:rPr lang="ru-RU" sz="2400" dirty="0" smtClean="0"/>
              <a:t>«Устье </a:t>
            </a:r>
            <a:r>
              <a:rPr lang="ru-RU" sz="2400" dirty="0"/>
              <a:t>колодца племени Ица» или «Рот колодца колдунов воды</a:t>
            </a:r>
            <a:r>
              <a:rPr lang="ru-RU" sz="2400" dirty="0" smtClean="0"/>
              <a:t>».</a:t>
            </a:r>
            <a:endParaRPr lang="ru-RU" sz="2400" dirty="0"/>
          </a:p>
        </p:txBody>
      </p:sp>
      <p:pic>
        <p:nvPicPr>
          <p:cNvPr id="8" name="Рисунок 7" descr="http://upload.wikimedia.org/wikipedia/commons/thumb/f/f4/Chichen_Itza_1.jpg/600px-Chichen_Itza_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25" y="4927532"/>
            <a:ext cx="8416001" cy="1613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Пирамида Кукулькана">
            <a:hlinkClick r:id="rId4" tooltip="&quot;Пирамида Кукулькана&quot;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25" y="2193032"/>
            <a:ext cx="3731400" cy="238809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4-конечная звезда 9">
            <a:hlinkClick r:id="rId6" action="ppaction://hlinksldjump"/>
          </p:cNvPr>
          <p:cNvSpPr/>
          <p:nvPr/>
        </p:nvSpPr>
        <p:spPr>
          <a:xfrm>
            <a:off x="7885555" y="116632"/>
            <a:ext cx="1078933" cy="1081720"/>
          </a:xfrm>
          <a:prstGeom prst="star4">
            <a:avLst>
              <a:gd name="adj" fmla="val 17226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264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354</TotalTime>
  <Words>120</Words>
  <Application>Microsoft Office PowerPoint</Application>
  <PresentationFormat>Экран (4:3)</PresentationFormat>
  <Paragraphs>38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КОЛИЗЕЙ</vt:lpstr>
      <vt:lpstr>ВЕЛИКАЯ КИТАЙСКАЯ СТЕНА</vt:lpstr>
      <vt:lpstr>Ма́чу-Пи́кчу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Семь чудес света</dc:title>
  <dc:creator>Nastya</dc:creator>
  <cp:lastModifiedBy>Nastya</cp:lastModifiedBy>
  <cp:revision>41</cp:revision>
  <dcterms:created xsi:type="dcterms:W3CDTF">2013-10-31T23:54:55Z</dcterms:created>
  <dcterms:modified xsi:type="dcterms:W3CDTF">2013-11-05T19:18:39Z</dcterms:modified>
</cp:coreProperties>
</file>